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60" r:id="rId4"/>
    <p:sldId id="261" r:id="rId5"/>
    <p:sldId id="266" r:id="rId6"/>
    <p:sldId id="26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27F4-66E1-4828-A7B7-5690273F30B5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B237-35C8-43E7-A76E-B40A863C7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BCD8-BE68-4D53-8F1C-260B3F41CE16}" type="datetimeFigureOut">
              <a:rPr lang="fr-FR" smtClean="0"/>
              <a:pPr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B89E-9A48-4809-BF63-C0FFE48A12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sites/default/files/2020-03/anglais-monde-contemporain-ce-projet-de-programme-a-t-remis-au-ministre-en-mars-2020-et-rentrera-en-vigueur-la-rentr-e-2020--66048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Lucida Handwriting" pitchFamily="66" charset="0"/>
              </a:rPr>
              <a:t>ANGLAIS LLCE &amp; AMC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 smtClean="0"/>
              <a:t>Niveaux visés : B2 en 1</a:t>
            </a:r>
            <a:r>
              <a:rPr lang="fr-FR" sz="1800" baseline="30000" dirty="0" smtClean="0"/>
              <a:t>ère</a:t>
            </a:r>
            <a:r>
              <a:rPr lang="fr-FR" sz="1800" dirty="0" smtClean="0"/>
              <a:t> ; C1 en terminale</a:t>
            </a:r>
            <a:br>
              <a:rPr lang="fr-FR" sz="1800" dirty="0" smtClean="0"/>
            </a:br>
            <a:r>
              <a:rPr lang="fr-FR" sz="1800" dirty="0" smtClean="0"/>
              <a:t>En 1</a:t>
            </a:r>
            <a:r>
              <a:rPr lang="fr-FR" sz="1800" baseline="30000" dirty="0" smtClean="0"/>
              <a:t>ère</a:t>
            </a:r>
            <a:r>
              <a:rPr lang="fr-FR" sz="1800" dirty="0" smtClean="0"/>
              <a:t> : 4 h de spécialité + 2h30 de tronc commun</a:t>
            </a:r>
            <a:br>
              <a:rPr lang="fr-FR" sz="1800" dirty="0" smtClean="0"/>
            </a:br>
            <a:r>
              <a:rPr lang="fr-FR" sz="1800" dirty="0" smtClean="0"/>
              <a:t>En terminale : 6 h de spécialité + 2h de tronc commun</a:t>
            </a:r>
            <a:endParaRPr lang="fr-FR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4214842" cy="639762"/>
          </a:xfrm>
        </p:spPr>
        <p:txBody>
          <a:bodyPr>
            <a:normAutofit fontScale="40000" lnSpcReduction="20000"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3500" dirty="0" smtClean="0">
                <a:solidFill>
                  <a:schemeClr val="tx1"/>
                </a:solidFill>
              </a:rPr>
              <a:t>Langues, Littératures et Civilisations Etrangères (LLCE)</a:t>
            </a:r>
            <a:endParaRPr lang="fr-FR" sz="3500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186238" cy="3840171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fr-FR" dirty="0" smtClean="0"/>
          </a:p>
          <a:p>
            <a:pPr fontAlgn="base"/>
            <a:r>
              <a:rPr lang="fr-FR" dirty="0" smtClean="0"/>
              <a:t>Spécialité </a:t>
            </a:r>
            <a:r>
              <a:rPr lang="fr-FR" dirty="0"/>
              <a:t>centrée autour de l'art et de la culture.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Pour avoir une solide culture générale sur les </a:t>
            </a:r>
            <a:r>
              <a:rPr lang="fr-FR" dirty="0" smtClean="0"/>
              <a:t>grands</a:t>
            </a:r>
            <a:r>
              <a:rPr lang="fr-FR" dirty="0"/>
              <a:t> mouvements artistiques, les </a:t>
            </a:r>
            <a:r>
              <a:rPr lang="fr-FR" dirty="0" smtClean="0"/>
              <a:t>événements historiques</a:t>
            </a:r>
            <a:r>
              <a:rPr lang="fr-FR" dirty="0"/>
              <a:t> </a:t>
            </a:r>
            <a:r>
              <a:rPr lang="fr-FR" dirty="0" smtClean="0"/>
              <a:t>marquants</a:t>
            </a:r>
            <a:r>
              <a:rPr lang="fr-FR" dirty="0"/>
              <a:t>,  les </a:t>
            </a:r>
            <a:r>
              <a:rPr lang="fr-FR" dirty="0" smtClean="0"/>
              <a:t>œuvres </a:t>
            </a:r>
            <a:r>
              <a:rPr lang="fr-FR" dirty="0"/>
              <a:t>emblématiques du monde anglophone.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Pour </a:t>
            </a:r>
            <a:r>
              <a:rPr lang="fr-FR" dirty="0" smtClean="0"/>
              <a:t>découvrir </a:t>
            </a:r>
            <a:r>
              <a:rPr lang="fr-FR" dirty="0"/>
              <a:t>les classiques du roman, du cinéma, de la musique, du théâtre, de la </a:t>
            </a:r>
            <a:r>
              <a:rPr lang="fr-FR" dirty="0" smtClean="0"/>
              <a:t>peinture….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3438" y="1714488"/>
            <a:ext cx="4041775" cy="639762"/>
          </a:xfrm>
        </p:spPr>
        <p:txBody>
          <a:bodyPr>
            <a:normAutofit fontScale="40000" lnSpcReduction="20000"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  <a:p>
            <a:pPr algn="ctr"/>
            <a:r>
              <a:rPr lang="fr-FR" sz="3800" dirty="0" smtClean="0">
                <a:solidFill>
                  <a:schemeClr val="tx1"/>
                </a:solidFill>
              </a:rPr>
              <a:t>Anglais, Monde Contemporain (AMC)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98941" cy="3951288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fr-FR" dirty="0" smtClean="0"/>
          </a:p>
          <a:p>
            <a:pPr fontAlgn="base"/>
            <a:r>
              <a:rPr lang="fr-FR" dirty="0" smtClean="0"/>
              <a:t>Spécialité </a:t>
            </a:r>
            <a:r>
              <a:rPr lang="fr-FR" dirty="0"/>
              <a:t>centrée autour de l'actualité et des médias.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Pour comprendre et analyser les enjeux du monde anglophone contemporain: société, </a:t>
            </a:r>
            <a:r>
              <a:rPr lang="fr-FR" dirty="0" smtClean="0"/>
              <a:t>économie,</a:t>
            </a:r>
            <a:r>
              <a:rPr lang="fr-FR" dirty="0"/>
              <a:t> </a:t>
            </a:r>
            <a:r>
              <a:rPr lang="fr-FR" dirty="0" smtClean="0"/>
              <a:t>politique</a:t>
            </a:r>
            <a:r>
              <a:rPr lang="fr-FR" dirty="0"/>
              <a:t>, géopolitique, culture, </a:t>
            </a:r>
            <a:r>
              <a:rPr lang="fr-FR" dirty="0" smtClean="0"/>
              <a:t>     science</a:t>
            </a:r>
            <a:r>
              <a:rPr lang="fr-FR" dirty="0"/>
              <a:t> et technique</a:t>
            </a:r>
            <a:r>
              <a:rPr lang="fr-FR" dirty="0" smtClean="0"/>
              <a:t>.</a:t>
            </a:r>
          </a:p>
          <a:p>
            <a:pPr fontAlgn="base">
              <a:buNone/>
            </a:pPr>
            <a:endParaRPr lang="fr-FR" dirty="0"/>
          </a:p>
          <a:p>
            <a:pPr fontAlgn="base"/>
            <a:r>
              <a:rPr lang="fr-FR" dirty="0"/>
              <a:t>Pour </a:t>
            </a:r>
            <a:r>
              <a:rPr lang="fr-FR" dirty="0" smtClean="0"/>
              <a:t>s'immerger </a:t>
            </a:r>
            <a:r>
              <a:rPr lang="fr-FR" dirty="0"/>
              <a:t>dans la presse écrite et audiovisuelle, les publications scientifiques, la cartographie, les statistiques, </a:t>
            </a:r>
            <a:r>
              <a:rPr lang="fr-FR" dirty="0" smtClean="0"/>
              <a:t>les nouveaux médias.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Lucida Handwriting" pitchFamily="66" charset="0"/>
              </a:rPr>
              <a:t>ANGLAIS LLCE &amp; AMC</a:t>
            </a:r>
            <a:endParaRPr lang="fr-FR" dirty="0">
              <a:latin typeface="Lucida Handwriting" pitchFamily="66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Langues, Littératures et Civilisations Etrangères (LLCE)</a:t>
            </a: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fr-FR" dirty="0" smtClean="0"/>
              <a:t>Travail sur la langue articulé avec l'étude de la culture et de la littérature</a:t>
            </a:r>
            <a:br>
              <a:rPr lang="fr-FR" dirty="0" smtClean="0"/>
            </a:br>
            <a:endParaRPr lang="fr-FR" dirty="0" smtClean="0"/>
          </a:p>
          <a:p>
            <a:pPr fontAlgn="base"/>
            <a:r>
              <a:rPr lang="fr-FR" dirty="0" smtClean="0"/>
              <a:t>Initiation ponctuelle à la traduction</a:t>
            </a:r>
            <a:br>
              <a:rPr lang="fr-FR" dirty="0" smtClean="0"/>
            </a:br>
            <a:endParaRPr lang="fr-FR" dirty="0" smtClean="0"/>
          </a:p>
          <a:p>
            <a:pPr fontAlgn="base"/>
            <a:r>
              <a:rPr lang="fr-FR" dirty="0" smtClean="0"/>
              <a:t>Développement des compétences orales, notamment par la pratique de l'argumentation (penser, raisonner, convaincre)</a:t>
            </a:r>
            <a:br>
              <a:rPr lang="fr-FR" dirty="0" smtClean="0"/>
            </a:br>
            <a:endParaRPr lang="fr-FR" dirty="0" smtClean="0"/>
          </a:p>
          <a:p>
            <a:pPr fontAlgn="base"/>
            <a:r>
              <a:rPr lang="fr-FR" dirty="0" smtClean="0"/>
              <a:t>Découverte des auteurs, des courants artistiques majeurs du monde anglophone</a:t>
            </a:r>
            <a:br>
              <a:rPr lang="fr-FR" dirty="0" smtClean="0"/>
            </a:br>
            <a:endParaRPr lang="fr-FR" dirty="0" smtClean="0"/>
          </a:p>
          <a:p>
            <a:pPr fontAlgn="base"/>
            <a:r>
              <a:rPr lang="fr-FR" dirty="0" smtClean="0"/>
              <a:t> Lecture guidée d'œuvres en V.O. en intégralité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4876" y="1285860"/>
            <a:ext cx="4041775" cy="639762"/>
          </a:xfrm>
        </p:spPr>
        <p:txBody>
          <a:bodyPr>
            <a:normAutofit fontScale="77500" lnSpcReduction="20000"/>
          </a:bodyPr>
          <a:lstStyle/>
          <a:p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</a:rPr>
              <a:t>Anglais, Monde Contemporain (AMC)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fr-FR" dirty="0"/>
              <a:t>Travail sur la langue particulièrement porté sur la communication orale, même si la communication écrite reste un enjeu important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Développement de l'aisance dans la prise de parole par la pratique de situations diverses (débat, exposé, négociation</a:t>
            </a:r>
            <a:r>
              <a:rPr lang="fr-FR" dirty="0" smtClean="0"/>
              <a:t>)</a:t>
            </a:r>
          </a:p>
          <a:p>
            <a:pPr fontAlgn="base">
              <a:buNone/>
            </a:pPr>
            <a:endParaRPr lang="fr-FR" dirty="0" smtClean="0"/>
          </a:p>
          <a:p>
            <a:pPr fontAlgn="base"/>
            <a:r>
              <a:rPr lang="fr-FR" dirty="0" smtClean="0"/>
              <a:t>Développement des compétences orales, notamment par la pratique de l'argumentation (penser, raisonner, convaincre)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Etude de supports variés qui permettent de faire le lien avec les réalités et les problématiques contemporaines de l'aire anglophone</a:t>
            </a:r>
          </a:p>
          <a:p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ucida Handwriting" pitchFamily="66" charset="0"/>
              </a:rPr>
              <a:t>LE PROGRAMME EN LLCE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Lucida Handwriting" pitchFamily="66" charset="0"/>
              </a:rPr>
              <a:t>1ère</a:t>
            </a:r>
            <a:endParaRPr lang="fr-FR" sz="3200" dirty="0">
              <a:latin typeface="Lucida Handwriting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fr-FR" dirty="0" smtClean="0"/>
              <a:t>	</a:t>
            </a:r>
          </a:p>
          <a:p>
            <a:pPr fontAlgn="base">
              <a:buNone/>
            </a:pPr>
            <a:r>
              <a:rPr lang="fr-FR" dirty="0"/>
              <a:t>	</a:t>
            </a:r>
            <a:r>
              <a:rPr lang="fr-FR" u="sng" dirty="0" smtClean="0"/>
              <a:t>IMAGINAIRES</a:t>
            </a:r>
          </a:p>
          <a:p>
            <a:pPr fontAlgn="base"/>
            <a:r>
              <a:rPr lang="fr-FR" dirty="0" smtClean="0"/>
              <a:t>Imagination </a:t>
            </a:r>
            <a:r>
              <a:rPr lang="fr-FR" dirty="0"/>
              <a:t>créatrice et </a:t>
            </a:r>
            <a:r>
              <a:rPr lang="fr-FR" dirty="0" smtClean="0"/>
              <a:t>visionnaire</a:t>
            </a:r>
            <a:endParaRPr lang="fr-FR" dirty="0"/>
          </a:p>
          <a:p>
            <a:pPr fontAlgn="base"/>
            <a:r>
              <a:rPr lang="fr-FR" dirty="0"/>
              <a:t>Imaginaires effrayants</a:t>
            </a:r>
          </a:p>
          <a:p>
            <a:pPr fontAlgn="base"/>
            <a:r>
              <a:rPr lang="fr-FR" dirty="0"/>
              <a:t>Utopies et </a:t>
            </a:r>
            <a:r>
              <a:rPr lang="fr-FR" dirty="0" err="1" smtClean="0"/>
              <a:t>dystopies</a:t>
            </a:r>
            <a:endParaRPr lang="fr-FR" dirty="0" smtClean="0"/>
          </a:p>
          <a:p>
            <a:pPr fontAlgn="base"/>
            <a:endParaRPr lang="fr-FR" dirty="0"/>
          </a:p>
          <a:p>
            <a:pPr fontAlgn="base">
              <a:buNone/>
            </a:pPr>
            <a:r>
              <a:rPr lang="fr-FR" dirty="0" smtClean="0"/>
              <a:t> 	</a:t>
            </a:r>
            <a:r>
              <a:rPr lang="fr-FR" u="sng" dirty="0" smtClean="0"/>
              <a:t>RENCONTRES</a:t>
            </a:r>
          </a:p>
          <a:p>
            <a:pPr fontAlgn="base"/>
            <a:r>
              <a:rPr lang="fr-FR" dirty="0" smtClean="0"/>
              <a:t>L'amour </a:t>
            </a:r>
            <a:r>
              <a:rPr lang="fr-FR" dirty="0"/>
              <a:t>et l'amitié</a:t>
            </a:r>
          </a:p>
          <a:p>
            <a:pPr fontAlgn="base"/>
            <a:r>
              <a:rPr lang="fr-FR" dirty="0"/>
              <a:t>Relations entre l'individu et le groupe</a:t>
            </a:r>
          </a:p>
          <a:p>
            <a:pPr fontAlgn="base"/>
            <a:r>
              <a:rPr lang="fr-FR" dirty="0"/>
              <a:t>Confrontation à la différence</a:t>
            </a:r>
          </a:p>
          <a:p>
            <a:pPr fontAlgn="base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fontAlgn="base">
              <a:buNone/>
            </a:pPr>
            <a:r>
              <a:rPr lang="fr-FR" dirty="0" smtClean="0"/>
              <a:t>+ 2 œuvres littéraires en V.O. (obligatoires)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2 films (facultatifs)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Lucida Handwriting" pitchFamily="66" charset="0"/>
              </a:rPr>
              <a:t>Terminale</a:t>
            </a:r>
            <a:endParaRPr lang="fr-FR" sz="3200" dirty="0">
              <a:latin typeface="Lucida Handwriting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endParaRPr lang="fr-FR" sz="1700" dirty="0" smtClean="0"/>
          </a:p>
          <a:p>
            <a:pPr fontAlgn="base">
              <a:buNone/>
            </a:pPr>
            <a:r>
              <a:rPr lang="fr-FR" sz="1700" dirty="0" smtClean="0"/>
              <a:t>	</a:t>
            </a:r>
            <a:r>
              <a:rPr lang="fr-FR" sz="1700" u="sng" dirty="0" smtClean="0"/>
              <a:t>ART </a:t>
            </a:r>
            <a:r>
              <a:rPr lang="fr-FR" sz="1700" u="sng" dirty="0"/>
              <a:t>ET DEBAT </a:t>
            </a:r>
            <a:r>
              <a:rPr lang="fr-FR" sz="1700" u="sng" dirty="0" smtClean="0"/>
              <a:t>D'IDEES</a:t>
            </a:r>
          </a:p>
          <a:p>
            <a:pPr fontAlgn="base"/>
            <a:r>
              <a:rPr lang="fr-FR" sz="1700" dirty="0"/>
              <a:t>Art et </a:t>
            </a:r>
            <a:r>
              <a:rPr lang="fr-FR" sz="1700" dirty="0" smtClean="0"/>
              <a:t>contestation</a:t>
            </a:r>
          </a:p>
          <a:p>
            <a:pPr fontAlgn="base"/>
            <a:r>
              <a:rPr lang="fr-FR" sz="1700" dirty="0" smtClean="0"/>
              <a:t>L'art </a:t>
            </a:r>
            <a:r>
              <a:rPr lang="fr-FR" sz="1700" dirty="0"/>
              <a:t>qui fait </a:t>
            </a:r>
            <a:r>
              <a:rPr lang="fr-FR" sz="1700" dirty="0" smtClean="0"/>
              <a:t>débat</a:t>
            </a:r>
            <a:endParaRPr lang="fr-FR" sz="1700" dirty="0"/>
          </a:p>
          <a:p>
            <a:pPr fontAlgn="base"/>
            <a:r>
              <a:rPr lang="fr-FR" sz="1700" dirty="0"/>
              <a:t>L'art du débat</a:t>
            </a:r>
          </a:p>
          <a:p>
            <a:pPr fontAlgn="base">
              <a:buNone/>
            </a:pPr>
            <a:endParaRPr lang="fr-FR" sz="1700" u="sng" dirty="0" smtClean="0"/>
          </a:p>
          <a:p>
            <a:pPr fontAlgn="base">
              <a:buNone/>
            </a:pPr>
            <a:r>
              <a:rPr lang="fr-FR" sz="1800" u="sng" dirty="0"/>
              <a:t>EXPRESSION ET CONSTRUCTION DE </a:t>
            </a:r>
            <a:r>
              <a:rPr lang="fr-FR" sz="1800" u="sng" dirty="0" smtClean="0"/>
              <a:t>SOI</a:t>
            </a:r>
            <a:endParaRPr lang="fr-FR" sz="1800" dirty="0" smtClean="0"/>
          </a:p>
          <a:p>
            <a:pPr fontAlgn="base"/>
            <a:r>
              <a:rPr lang="fr-FR" sz="1700" dirty="0"/>
              <a:t>L'expression des </a:t>
            </a:r>
            <a:r>
              <a:rPr lang="fr-FR" sz="1700" dirty="0" smtClean="0"/>
              <a:t>émotions</a:t>
            </a:r>
            <a:endParaRPr lang="fr-FR" sz="1700" dirty="0"/>
          </a:p>
          <a:p>
            <a:pPr fontAlgn="base"/>
            <a:r>
              <a:rPr lang="fr-FR" sz="1700" dirty="0"/>
              <a:t>Mise en scène de </a:t>
            </a:r>
            <a:r>
              <a:rPr lang="fr-FR" sz="1700" dirty="0" smtClean="0"/>
              <a:t>soi</a:t>
            </a:r>
            <a:endParaRPr lang="fr-FR" sz="1700" dirty="0"/>
          </a:p>
          <a:p>
            <a:pPr fontAlgn="base"/>
            <a:r>
              <a:rPr lang="fr-FR" sz="1700" dirty="0"/>
              <a:t>Initiation, </a:t>
            </a:r>
            <a:r>
              <a:rPr lang="fr-FR" sz="1700" dirty="0" smtClean="0"/>
              <a:t>apprentissage</a:t>
            </a:r>
          </a:p>
          <a:p>
            <a:pPr fontAlgn="base"/>
            <a:endParaRPr lang="fr-FR" sz="1700" dirty="0"/>
          </a:p>
          <a:p>
            <a:pPr fontAlgn="base">
              <a:buNone/>
            </a:pPr>
            <a:r>
              <a:rPr lang="fr-FR" sz="1700" u="sng" dirty="0"/>
              <a:t>VOYAGES, TERRITOIRES, </a:t>
            </a:r>
            <a:r>
              <a:rPr lang="fr-FR" sz="1700" u="sng" dirty="0" smtClean="0"/>
              <a:t>FRONTIERES</a:t>
            </a:r>
            <a:endParaRPr lang="fr-FR" sz="1700" dirty="0" smtClean="0"/>
          </a:p>
          <a:p>
            <a:pPr fontAlgn="base"/>
            <a:r>
              <a:rPr lang="fr-FR" sz="1800" dirty="0"/>
              <a:t>Exploration et </a:t>
            </a:r>
            <a:r>
              <a:rPr lang="fr-FR" sz="1800" dirty="0" smtClean="0"/>
              <a:t>aventure</a:t>
            </a:r>
            <a:endParaRPr lang="fr-FR" sz="1800" dirty="0"/>
          </a:p>
          <a:p>
            <a:pPr fontAlgn="base"/>
            <a:r>
              <a:rPr lang="fr-FR" sz="1800" dirty="0"/>
              <a:t>Ancrage et </a:t>
            </a:r>
            <a:r>
              <a:rPr lang="fr-FR" sz="1800" dirty="0" smtClean="0"/>
              <a:t>héritage</a:t>
            </a:r>
            <a:endParaRPr lang="fr-FR" sz="1800" dirty="0"/>
          </a:p>
          <a:p>
            <a:pPr fontAlgn="base"/>
            <a:r>
              <a:rPr lang="fr-FR" sz="1800" dirty="0"/>
              <a:t>Migration et </a:t>
            </a:r>
            <a:r>
              <a:rPr lang="fr-FR" sz="1800" dirty="0" smtClean="0"/>
              <a:t>exil</a:t>
            </a:r>
          </a:p>
          <a:p>
            <a:pPr fontAlgn="base"/>
            <a:endParaRPr lang="fr-FR" sz="1800" dirty="0"/>
          </a:p>
          <a:p>
            <a:pPr fontAlgn="base">
              <a:buNone/>
            </a:pPr>
            <a:r>
              <a:rPr lang="fr-FR" sz="1800" dirty="0" smtClean="0"/>
              <a:t>	+ </a:t>
            </a:r>
            <a:r>
              <a:rPr lang="fr-FR" sz="1800" dirty="0"/>
              <a:t>2 </a:t>
            </a:r>
            <a:r>
              <a:rPr lang="fr-FR" sz="1800" dirty="0" smtClean="0"/>
              <a:t>œuvres </a:t>
            </a:r>
            <a:r>
              <a:rPr lang="fr-FR" sz="1800" dirty="0"/>
              <a:t>littéraires en </a:t>
            </a:r>
            <a:r>
              <a:rPr lang="fr-FR" sz="1800" dirty="0" smtClean="0"/>
              <a:t>V.O.</a:t>
            </a:r>
          </a:p>
          <a:p>
            <a:pPr fontAlgn="base">
              <a:buNone/>
            </a:pPr>
            <a:r>
              <a:rPr lang="fr-FR" sz="1800" dirty="0"/>
              <a:t>	</a:t>
            </a:r>
            <a:r>
              <a:rPr lang="fr-FR" sz="1800" dirty="0" smtClean="0"/>
              <a:t>et </a:t>
            </a:r>
            <a:r>
              <a:rPr lang="fr-FR" sz="1800" dirty="0"/>
              <a:t>1 </a:t>
            </a:r>
            <a:r>
              <a:rPr lang="fr-FR" sz="1800" dirty="0" smtClean="0"/>
              <a:t>œuvre </a:t>
            </a:r>
            <a:r>
              <a:rPr lang="fr-FR" sz="1800" dirty="0"/>
              <a:t>filmique</a:t>
            </a:r>
          </a:p>
          <a:p>
            <a:pPr fontAlgn="base"/>
            <a:endParaRPr lang="fr-FR" sz="1800" dirty="0"/>
          </a:p>
          <a:p>
            <a:pPr fontAlgn="base">
              <a:buNone/>
            </a:pPr>
            <a:endParaRPr lang="fr-FR" sz="1700" u="sn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ucida Handwriting" pitchFamily="66" charset="0"/>
              </a:rPr>
              <a:t>LE PROGRAMME EN AMC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Lucida Handwriting" pitchFamily="66" charset="0"/>
              </a:rPr>
              <a:t>1ère</a:t>
            </a:r>
            <a:endParaRPr lang="fr-FR" dirty="0">
              <a:latin typeface="Lucida Handwriting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endParaRPr lang="fr-FR" dirty="0" smtClean="0">
              <a:hlinkClick r:id="rId3"/>
            </a:endParaRPr>
          </a:p>
          <a:p>
            <a:pPr fontAlgn="base">
              <a:buNone/>
            </a:pPr>
            <a:r>
              <a:rPr lang="fr-FR" dirty="0" smtClean="0"/>
              <a:t>	</a:t>
            </a:r>
            <a:r>
              <a:rPr lang="fr-FR" u="sng" dirty="0" smtClean="0"/>
              <a:t>SAVOIRS, CREATION, INNOVATIONS</a:t>
            </a:r>
          </a:p>
          <a:p>
            <a:pPr fontAlgn="base">
              <a:buNone/>
            </a:pPr>
            <a:endParaRPr lang="fr-FR" u="sng" dirty="0"/>
          </a:p>
          <a:p>
            <a:pPr fontAlgn="base"/>
            <a:r>
              <a:rPr lang="fr-FR" dirty="0" smtClean="0"/>
              <a:t>Production et circulation des savoirs</a:t>
            </a:r>
            <a:br>
              <a:rPr lang="fr-FR" dirty="0" smtClean="0"/>
            </a:br>
            <a:endParaRPr lang="fr-FR" dirty="0" smtClean="0"/>
          </a:p>
          <a:p>
            <a:pPr fontAlgn="base"/>
            <a:r>
              <a:rPr lang="fr-FR" dirty="0" smtClean="0"/>
              <a:t>Sciences et techniques, promesses et défis</a:t>
            </a:r>
          </a:p>
          <a:p>
            <a:pPr fontAlgn="base"/>
            <a:endParaRPr lang="fr-FR" u="sng" dirty="0"/>
          </a:p>
          <a:p>
            <a:pPr fontAlgn="base">
              <a:buNone/>
            </a:pPr>
            <a:r>
              <a:rPr lang="fr-FR" dirty="0" smtClean="0"/>
              <a:t>	</a:t>
            </a:r>
            <a:r>
              <a:rPr lang="fr-FR" u="sng" dirty="0" smtClean="0"/>
              <a:t>REPRESENTATIONS</a:t>
            </a:r>
          </a:p>
          <a:p>
            <a:pPr fontAlgn="base"/>
            <a:endParaRPr lang="fr-FR" dirty="0"/>
          </a:p>
          <a:p>
            <a:pPr fontAlgn="base"/>
            <a:r>
              <a:rPr lang="fr-FR" dirty="0" smtClean="0"/>
              <a:t>Faire </a:t>
            </a:r>
            <a:r>
              <a:rPr lang="fr-FR" dirty="0"/>
              <a:t>entendre sa voix : représentation et participation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Informer et s'informer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Représenter le monde et se représenter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fontAlgn="base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32500" lnSpcReduction="20000"/>
          </a:bodyPr>
          <a:lstStyle/>
          <a:p>
            <a:endParaRPr lang="fr-FR" dirty="0" smtClean="0">
              <a:latin typeface="Lucida Handwriting" pitchFamily="66" charset="0"/>
            </a:endParaRPr>
          </a:p>
          <a:p>
            <a:endParaRPr lang="fr-FR" dirty="0">
              <a:latin typeface="Lucida Handwriting" pitchFamily="66" charset="0"/>
            </a:endParaRPr>
          </a:p>
          <a:p>
            <a:pPr algn="ctr"/>
            <a:r>
              <a:rPr lang="fr-FR" sz="5100" dirty="0" smtClean="0">
                <a:latin typeface="Lucida Handwriting" pitchFamily="66" charset="0"/>
              </a:rPr>
              <a:t>Terminale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fr-FR" dirty="0" smtClean="0"/>
              <a:t>	</a:t>
            </a:r>
          </a:p>
          <a:p>
            <a:pPr fontAlgn="base">
              <a:buNone/>
            </a:pPr>
            <a:r>
              <a:rPr lang="fr-FR" dirty="0"/>
              <a:t>	</a:t>
            </a:r>
            <a:r>
              <a:rPr lang="fr-FR" u="sng" dirty="0" smtClean="0"/>
              <a:t>FAIRE </a:t>
            </a:r>
            <a:r>
              <a:rPr lang="fr-FR" u="sng" dirty="0"/>
              <a:t>SOCIETE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fontAlgn="base"/>
            <a:r>
              <a:rPr lang="fr-FR" dirty="0" smtClean="0"/>
              <a:t>Unité et pluralité</a:t>
            </a:r>
            <a:br>
              <a:rPr lang="fr-FR" dirty="0" smtClean="0"/>
            </a:br>
            <a:endParaRPr lang="fr-FR" dirty="0" smtClean="0"/>
          </a:p>
          <a:p>
            <a:pPr fontAlgn="base"/>
            <a:r>
              <a:rPr lang="fr-FR" dirty="0" smtClean="0"/>
              <a:t>Libertés </a:t>
            </a:r>
            <a:r>
              <a:rPr lang="fr-FR" dirty="0"/>
              <a:t>publiques et libertés individuelles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 smtClean="0"/>
              <a:t>Egalités </a:t>
            </a:r>
            <a:r>
              <a:rPr lang="fr-FR" dirty="0"/>
              <a:t>et </a:t>
            </a:r>
            <a:r>
              <a:rPr lang="fr-FR" dirty="0" smtClean="0"/>
              <a:t>inégalités</a:t>
            </a:r>
          </a:p>
          <a:p>
            <a:pPr fontAlgn="base">
              <a:buNone/>
            </a:pPr>
            <a:endParaRPr lang="fr-FR" dirty="0" smtClean="0"/>
          </a:p>
          <a:p>
            <a:pPr fontAlgn="base">
              <a:buNone/>
            </a:pPr>
            <a:r>
              <a:rPr lang="fr-FR" dirty="0" smtClean="0"/>
              <a:t>	</a:t>
            </a:r>
            <a:r>
              <a:rPr lang="fr-FR" u="sng" dirty="0" smtClean="0"/>
              <a:t>ENVIRONNEMENTS </a:t>
            </a:r>
            <a:r>
              <a:rPr lang="fr-FR" u="sng" dirty="0"/>
              <a:t>EN MUTATION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fontAlgn="base"/>
            <a:r>
              <a:rPr lang="fr-FR" dirty="0" smtClean="0"/>
              <a:t>Frontière </a:t>
            </a:r>
            <a:r>
              <a:rPr lang="fr-FR" dirty="0"/>
              <a:t>et espace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De la protection de la nature à la transition écologique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Repenser la </a:t>
            </a:r>
            <a:r>
              <a:rPr lang="fr-FR" dirty="0" smtClean="0"/>
              <a:t>ville</a:t>
            </a:r>
          </a:p>
          <a:p>
            <a:pPr fontAlgn="base"/>
            <a:endParaRPr lang="fr-FR" dirty="0"/>
          </a:p>
          <a:p>
            <a:pPr fontAlgn="base">
              <a:buNone/>
            </a:pPr>
            <a:r>
              <a:rPr lang="fr-FR" dirty="0" smtClean="0"/>
              <a:t>	</a:t>
            </a:r>
            <a:r>
              <a:rPr lang="fr-FR" u="sng" dirty="0" smtClean="0"/>
              <a:t>RELATION </a:t>
            </a:r>
            <a:r>
              <a:rPr lang="fr-FR" u="sng" dirty="0"/>
              <a:t>AU MONDE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Puissance et influence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Rivalités et interdépendances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Héritage commun et diversité</a:t>
            </a:r>
          </a:p>
          <a:p>
            <a:pPr fontAlgn="base">
              <a:buNone/>
            </a:pPr>
            <a:endParaRPr lang="fr-FR" dirty="0"/>
          </a:p>
          <a:p>
            <a:pPr fontAlgn="base"/>
            <a:endParaRPr lang="fr-FR" dirty="0"/>
          </a:p>
          <a:p>
            <a:pPr fontAlgn="base"/>
            <a:endParaRPr lang="fr-F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Lucida Handwriting" pitchFamily="66" charset="0"/>
              </a:rPr>
              <a:t>QUELS TYPES D'ACTIVITES?</a:t>
            </a:r>
            <a:endParaRPr lang="fr-FR" sz="2800" dirty="0">
              <a:latin typeface="Lucida Handwriting" pitchFamily="66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49688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Lucida Handwriting" pitchFamily="66" charset="0"/>
              </a:rPr>
              <a:t>EN LLCE</a:t>
            </a:r>
            <a:endParaRPr lang="fr-FR" sz="2000" dirty="0">
              <a:latin typeface="Lucida Handwriting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1472" y="1571612"/>
            <a:ext cx="4040188" cy="478634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3200" dirty="0" smtClean="0"/>
              <a:t>PARLER</a:t>
            </a:r>
          </a:p>
          <a:p>
            <a:r>
              <a:rPr lang="fr-FR" sz="3200" dirty="0" smtClean="0"/>
              <a:t>Prendre la parole de façon spontanée ou préparée devant la classe ou en petits groupes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Prendre la parole en public à partir de notes ou de mots clés</a:t>
            </a:r>
            <a:br>
              <a:rPr lang="fr-FR" sz="3200" dirty="0" smtClean="0"/>
            </a:br>
            <a:endParaRPr lang="fr-FR" sz="3200" dirty="0" smtClean="0"/>
          </a:p>
          <a:p>
            <a:r>
              <a:rPr lang="fr-FR" sz="3200" dirty="0" smtClean="0"/>
              <a:t>Interpréter un texte théâtral, faire une interview, mener une table ronde</a:t>
            </a:r>
          </a:p>
          <a:p>
            <a:endParaRPr lang="fr-FR" sz="3200" dirty="0" smtClean="0"/>
          </a:p>
          <a:p>
            <a:pPr algn="ctr">
              <a:buNone/>
            </a:pPr>
            <a:r>
              <a:rPr lang="fr-FR" sz="3200" dirty="0" smtClean="0"/>
              <a:t>ECRIRE</a:t>
            </a:r>
          </a:p>
          <a:p>
            <a:r>
              <a:rPr lang="fr-FR" sz="3200" dirty="0" smtClean="0"/>
              <a:t>Pratiquer l'écriture de la vie courante (lettre, blog)</a:t>
            </a:r>
            <a:br>
              <a:rPr lang="fr-FR" sz="3200" dirty="0" smtClean="0"/>
            </a:br>
            <a:endParaRPr lang="fr-FR" sz="3200" dirty="0" smtClean="0"/>
          </a:p>
          <a:p>
            <a:r>
              <a:rPr lang="fr-FR" sz="3200" dirty="0" smtClean="0"/>
              <a:t>Pratiquer l'écriture créative (dialogue, récit)</a:t>
            </a:r>
            <a:br>
              <a:rPr lang="fr-FR" sz="3200" dirty="0" smtClean="0"/>
            </a:br>
            <a:endParaRPr lang="fr-FR" sz="3200" dirty="0" smtClean="0"/>
          </a:p>
          <a:p>
            <a:r>
              <a:rPr lang="fr-FR" sz="3200" dirty="0" smtClean="0"/>
              <a:t>Pratiquer l'écriture argumentative (critique de film, synthèse de documents, discours engagé)</a:t>
            </a:r>
          </a:p>
          <a:p>
            <a:endParaRPr lang="fr-FR" sz="3200" dirty="0" smtClean="0"/>
          </a:p>
          <a:p>
            <a:r>
              <a:rPr lang="fr-FR" sz="3200" dirty="0" smtClean="0"/>
              <a:t>Traduire de brefs extraits littéraires ou informatifs</a:t>
            </a:r>
          </a:p>
          <a:p>
            <a:pPr algn="ctr">
              <a:buNone/>
            </a:pPr>
            <a:endParaRPr lang="fr-FR" sz="3200" dirty="0" smtClean="0"/>
          </a:p>
          <a:p>
            <a:pPr algn="ctr">
              <a:buNone/>
            </a:pPr>
            <a:r>
              <a:rPr lang="fr-FR" sz="3200" dirty="0" smtClean="0"/>
              <a:t>ECOUTER</a:t>
            </a:r>
          </a:p>
          <a:p>
            <a:r>
              <a:rPr lang="fr-FR" sz="3200" dirty="0" smtClean="0"/>
              <a:t>Comprendre des documents audiovisuels (TV, radio)</a:t>
            </a:r>
          </a:p>
          <a:p>
            <a:endParaRPr lang="fr-FR" sz="3200" dirty="0" smtClean="0"/>
          </a:p>
          <a:p>
            <a:r>
              <a:rPr lang="fr-FR" sz="3200" dirty="0" smtClean="0"/>
              <a:t>Comprendre une langue authentique aux accents variés</a:t>
            </a:r>
          </a:p>
          <a:p>
            <a:endParaRPr lang="fr-FR" sz="3200" dirty="0" smtClean="0"/>
          </a:p>
          <a:p>
            <a:r>
              <a:rPr lang="fr-FR" sz="3200" dirty="0" smtClean="0"/>
              <a:t>Aborder une gamme complète de thèmes abstraits (littéraires, artistiques, historiques, etc.)</a:t>
            </a:r>
          </a:p>
          <a:p>
            <a:endParaRPr lang="fr-FR" sz="3200" dirty="0" smtClean="0"/>
          </a:p>
          <a:p>
            <a:pPr algn="ctr">
              <a:buNone/>
            </a:pPr>
            <a:r>
              <a:rPr lang="fr-FR" sz="3200" dirty="0" smtClean="0"/>
              <a:t>LIRE</a:t>
            </a:r>
          </a:p>
          <a:p>
            <a:r>
              <a:rPr lang="fr-FR" sz="3200" dirty="0" smtClean="0"/>
              <a:t>Lire  des  textes  de  plus  en  plus  longs,  issus  de  la littérature,  de  la  critique  ou  de  la presse</a:t>
            </a:r>
          </a:p>
          <a:p>
            <a:endParaRPr lang="fr-FR" sz="3200" dirty="0" smtClean="0"/>
          </a:p>
          <a:p>
            <a:r>
              <a:rPr lang="fr-FR" sz="3200" dirty="0" smtClean="0"/>
              <a:t>Lire  des  textes  littéraires,  classiques  et  </a:t>
            </a:r>
          </a:p>
          <a:p>
            <a:pPr>
              <a:buNone/>
            </a:pPr>
            <a:r>
              <a:rPr lang="fr-FR" sz="3200" dirty="0" smtClean="0"/>
              <a:t>	contemporains,  appartenant  à  différents genres</a:t>
            </a:r>
          </a:p>
          <a:p>
            <a:endParaRPr lang="fr-FR" sz="3200" dirty="0" smtClean="0"/>
          </a:p>
          <a:p>
            <a:r>
              <a:rPr lang="fr-FR" sz="3200" dirty="0" smtClean="0"/>
              <a:t>Comprendre le sens explicite et implicite des documents</a:t>
            </a:r>
            <a:br>
              <a:rPr lang="fr-FR" sz="3200" dirty="0" smtClean="0"/>
            </a:br>
            <a:endParaRPr lang="fr-FR" sz="3200" dirty="0" smtClean="0"/>
          </a:p>
          <a:p>
            <a:endParaRPr lang="fr-FR" sz="3200" dirty="0" smtClean="0"/>
          </a:p>
          <a:p>
            <a:r>
              <a:rPr lang="fr-FR" sz="3200" dirty="0" smtClean="0"/>
              <a:t>Des sorties culturelles (cinéma et théâtre en anglais)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4876" y="1000108"/>
            <a:ext cx="4041775" cy="49688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Lucida Handwriting" pitchFamily="66" charset="0"/>
              </a:rPr>
              <a:t>EN AMC</a:t>
            </a:r>
            <a:endParaRPr lang="fr-FR" sz="2000" dirty="0">
              <a:latin typeface="Lucida Handwriting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8" y="1643050"/>
            <a:ext cx="4071966" cy="4857784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fr-FR" sz="800" dirty="0" smtClean="0"/>
              <a:t>PARLER</a:t>
            </a:r>
          </a:p>
          <a:p>
            <a:pPr fontAlgn="base"/>
            <a:r>
              <a:rPr lang="fr-FR" sz="800" dirty="0" smtClean="0"/>
              <a:t>Prendre la parole de façon spontanée ou préparée devant la classe ou en petits groupes</a:t>
            </a:r>
          </a:p>
          <a:p>
            <a:pPr fontAlgn="base"/>
            <a:endParaRPr lang="fr-FR" sz="800" dirty="0" smtClean="0"/>
          </a:p>
          <a:p>
            <a:pPr fontAlgn="base"/>
            <a:r>
              <a:rPr lang="fr-FR" sz="800" dirty="0" smtClean="0"/>
              <a:t>Prendre la parole en public à partir de notes ou de mots clés</a:t>
            </a:r>
          </a:p>
          <a:p>
            <a:pPr fontAlgn="base"/>
            <a:endParaRPr lang="fr-FR" sz="800" dirty="0" smtClean="0"/>
          </a:p>
          <a:p>
            <a:pPr fontAlgn="base"/>
            <a:r>
              <a:rPr lang="fr-FR" sz="800" dirty="0" smtClean="0"/>
              <a:t>Prendre la parole en public sur un sujet d'actualité</a:t>
            </a:r>
          </a:p>
          <a:p>
            <a:pPr fontAlgn="base"/>
            <a:endParaRPr lang="fr-FR" sz="800" dirty="0" smtClean="0"/>
          </a:p>
          <a:p>
            <a:pPr fontAlgn="base"/>
            <a:r>
              <a:rPr lang="fr-FR" sz="800" dirty="0" smtClean="0"/>
              <a:t>Défendre un point de vue particulier (historien, sociologue...) sur une question de société</a:t>
            </a:r>
          </a:p>
          <a:p>
            <a:pPr algn="ctr" fontAlgn="base">
              <a:buNone/>
            </a:pPr>
            <a:r>
              <a:rPr lang="fr-FR" sz="800" dirty="0" smtClean="0"/>
              <a:t>	ECRIRE</a:t>
            </a:r>
          </a:p>
          <a:p>
            <a:pPr fontAlgn="base"/>
            <a:r>
              <a:rPr lang="fr-FR" sz="800" dirty="0" smtClean="0"/>
              <a:t>Ecrire des lettres, tenir un blog, pratiquer l'écrit de la vie courante</a:t>
            </a:r>
            <a:br>
              <a:rPr lang="fr-FR" sz="800" dirty="0" smtClean="0"/>
            </a:br>
            <a:endParaRPr lang="fr-FR" sz="800" dirty="0" smtClean="0"/>
          </a:p>
          <a:p>
            <a:pPr fontAlgn="base"/>
            <a:r>
              <a:rPr lang="fr-FR" sz="800" dirty="0" smtClean="0"/>
              <a:t>Ecrire un article, un discours, une tribune, pratiquer un écrit plus codifié</a:t>
            </a:r>
            <a:br>
              <a:rPr lang="fr-FR" sz="800" dirty="0" smtClean="0"/>
            </a:br>
            <a:endParaRPr lang="fr-FR" sz="800" dirty="0" smtClean="0"/>
          </a:p>
          <a:p>
            <a:pPr fontAlgn="base"/>
            <a:r>
              <a:rPr lang="fr-FR" sz="800" dirty="0" smtClean="0"/>
              <a:t>Ecrire une note de synthèse, traduire</a:t>
            </a:r>
          </a:p>
          <a:p>
            <a:pPr fontAlgn="base"/>
            <a:endParaRPr lang="fr-FR" sz="800" dirty="0" smtClean="0"/>
          </a:p>
          <a:p>
            <a:pPr fontAlgn="base"/>
            <a:r>
              <a:rPr lang="fr-FR" sz="800" dirty="0" smtClean="0"/>
              <a:t>Pratiquer l’écriture argumentative (synthèse de documents, discours engagé…)</a:t>
            </a:r>
          </a:p>
          <a:p>
            <a:pPr algn="ctr">
              <a:buNone/>
            </a:pPr>
            <a:endParaRPr lang="fr-FR" sz="800" dirty="0" smtClean="0"/>
          </a:p>
          <a:p>
            <a:pPr algn="ctr">
              <a:buNone/>
            </a:pPr>
            <a:r>
              <a:rPr lang="fr-FR" sz="800" dirty="0" smtClean="0"/>
              <a:t>	ECOUTER</a:t>
            </a:r>
          </a:p>
          <a:p>
            <a:pPr fontAlgn="base"/>
            <a:r>
              <a:rPr lang="fr-FR" sz="800" dirty="0" smtClean="0"/>
              <a:t>Comprendre des documents audiovisuels (TV, radio)</a:t>
            </a:r>
          </a:p>
          <a:p>
            <a:pPr fontAlgn="base">
              <a:buNone/>
            </a:pPr>
            <a:endParaRPr lang="fr-FR" sz="800" dirty="0" smtClean="0"/>
          </a:p>
          <a:p>
            <a:pPr fontAlgn="base"/>
            <a:r>
              <a:rPr lang="fr-FR" sz="800" dirty="0" smtClean="0"/>
              <a:t>Comprendre une langue authentique aux accents variés</a:t>
            </a:r>
          </a:p>
          <a:p>
            <a:pPr fontAlgn="base">
              <a:buNone/>
            </a:pPr>
            <a:endParaRPr lang="fr-FR" sz="800" dirty="0" smtClean="0"/>
          </a:p>
          <a:p>
            <a:pPr fontAlgn="base"/>
            <a:r>
              <a:rPr lang="fr-FR" sz="800" dirty="0" smtClean="0"/>
              <a:t>Aborder des questions culturelles, politiques, sociales, économiques et scientifiques</a:t>
            </a:r>
          </a:p>
          <a:p>
            <a:pPr algn="ctr">
              <a:buNone/>
            </a:pPr>
            <a:endParaRPr lang="fr-FR" sz="800" dirty="0" smtClean="0"/>
          </a:p>
          <a:p>
            <a:pPr algn="ctr">
              <a:buNone/>
            </a:pPr>
            <a:r>
              <a:rPr lang="fr-FR" sz="800" dirty="0" smtClean="0"/>
              <a:t>LIRE</a:t>
            </a:r>
          </a:p>
          <a:p>
            <a:pPr fontAlgn="base"/>
            <a:r>
              <a:rPr lang="fr-FR" sz="800" dirty="0" smtClean="0"/>
              <a:t>Lire des textes de plus en plus longs appartenant aux différents genres</a:t>
            </a:r>
          </a:p>
          <a:p>
            <a:pPr fontAlgn="base">
              <a:buNone/>
            </a:pPr>
            <a:endParaRPr lang="fr-FR" sz="800" dirty="0" smtClean="0"/>
          </a:p>
          <a:p>
            <a:pPr fontAlgn="base"/>
            <a:r>
              <a:rPr lang="fr-FR" sz="800" dirty="0" smtClean="0"/>
              <a:t>Comprendre  le  sens  explicite  et  implicite  des  documents  pour  pouvoir  en  </a:t>
            </a:r>
          </a:p>
          <a:p>
            <a:pPr fontAlgn="base">
              <a:buNone/>
            </a:pPr>
            <a:r>
              <a:rPr lang="fr-FR" sz="800" dirty="0" smtClean="0"/>
              <a:t>	appréhender les enjeux et les nuances</a:t>
            </a:r>
          </a:p>
          <a:p>
            <a:endParaRPr lang="fr-FR" sz="800" dirty="0" smtClean="0"/>
          </a:p>
          <a:p>
            <a:r>
              <a:rPr lang="fr-FR" sz="800" dirty="0" smtClean="0"/>
              <a:t>Des sorties culturelles (cinéma et théâtre en anglais)</a:t>
            </a:r>
            <a:endParaRPr lang="fr-FR" sz="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Lucida Handwriting" pitchFamily="66" charset="0"/>
              </a:rPr>
              <a:t>QUE FAIRE APRES LE BAC ?</a:t>
            </a:r>
            <a:endParaRPr lang="fr-FR" sz="3600" dirty="0">
              <a:latin typeface="Lucida Handwriting" pitchFamily="66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b="0" dirty="0" smtClean="0">
                <a:latin typeface="Lucida Handwriting" pitchFamily="66" charset="0"/>
              </a:rPr>
              <a:t>LLCE</a:t>
            </a:r>
            <a:endParaRPr lang="fr-FR" dirty="0">
              <a:latin typeface="Lucida Handwriting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endParaRPr lang="fr-FR" dirty="0" smtClean="0"/>
          </a:p>
          <a:p>
            <a:pPr fontAlgn="base"/>
            <a:r>
              <a:rPr lang="fr-FR" dirty="0" smtClean="0"/>
              <a:t>Etudes </a:t>
            </a:r>
            <a:r>
              <a:rPr lang="fr-FR" dirty="0"/>
              <a:t>universitaires en sciences humaines ou en langues</a:t>
            </a:r>
            <a:r>
              <a:rPr lang="fr-FR" dirty="0" smtClean="0"/>
              <a:t>,</a:t>
            </a:r>
          </a:p>
          <a:p>
            <a:pPr fontAlgn="base"/>
            <a:endParaRPr lang="fr-FR" dirty="0"/>
          </a:p>
          <a:p>
            <a:pPr fontAlgn="base"/>
            <a:r>
              <a:rPr lang="fr-FR" dirty="0"/>
              <a:t>Classes préparatoires </a:t>
            </a:r>
            <a:r>
              <a:rPr lang="fr-FR" dirty="0" smtClean="0"/>
              <a:t>littéraires,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Sciences Po,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Grandes écoles</a:t>
            </a:r>
            <a:r>
              <a:rPr lang="fr-FR" dirty="0" smtClean="0"/>
              <a:t>,</a:t>
            </a:r>
          </a:p>
          <a:p>
            <a:pPr fontAlgn="base"/>
            <a:endParaRPr lang="fr-FR" dirty="0"/>
          </a:p>
          <a:p>
            <a:pPr fontAlgn="base"/>
            <a:r>
              <a:rPr lang="fr-FR" dirty="0"/>
              <a:t>BTS tourisme ou arts et culture...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b="0" dirty="0" smtClean="0">
                <a:latin typeface="Lucida Handwriting" pitchFamily="66" charset="0"/>
              </a:rPr>
              <a:t>AMC</a:t>
            </a:r>
            <a:endParaRPr lang="fr-FR" dirty="0">
              <a:latin typeface="Lucida Handwriting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endParaRPr lang="fr-FR" dirty="0" smtClean="0"/>
          </a:p>
          <a:p>
            <a:pPr fontAlgn="base"/>
            <a:r>
              <a:rPr lang="fr-FR" dirty="0" smtClean="0"/>
              <a:t>Etudes </a:t>
            </a:r>
            <a:r>
              <a:rPr lang="fr-FR" dirty="0"/>
              <a:t>universitaires en sciences ou en droit</a:t>
            </a:r>
            <a:r>
              <a:rPr lang="fr-FR" dirty="0" smtClean="0"/>
              <a:t>,</a:t>
            </a:r>
          </a:p>
          <a:p>
            <a:pPr fontAlgn="base"/>
            <a:endParaRPr lang="fr-FR" dirty="0" smtClean="0"/>
          </a:p>
          <a:p>
            <a:pPr fontAlgn="base"/>
            <a:r>
              <a:rPr lang="fr-FR" dirty="0" smtClean="0"/>
              <a:t>Institut d’études politiques,</a:t>
            </a:r>
          </a:p>
          <a:p>
            <a:pPr fontAlgn="base"/>
            <a:endParaRPr lang="fr-FR" dirty="0"/>
          </a:p>
          <a:p>
            <a:pPr fontAlgn="base"/>
            <a:r>
              <a:rPr lang="fr-FR" dirty="0"/>
              <a:t>Classes préparatoires scientifiques ou économiques,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Sciences Po,</a:t>
            </a:r>
            <a:br>
              <a:rPr lang="fr-FR" dirty="0"/>
            </a:br>
            <a:endParaRPr lang="fr-FR" dirty="0"/>
          </a:p>
          <a:p>
            <a:pPr fontAlgn="base"/>
            <a:r>
              <a:rPr lang="fr-FR" dirty="0"/>
              <a:t>Ecoles d'ingénieur ou de commerce</a:t>
            </a:r>
            <a:r>
              <a:rPr lang="fr-FR" dirty="0" smtClean="0"/>
              <a:t>,</a:t>
            </a:r>
          </a:p>
          <a:p>
            <a:pPr fontAlgn="base"/>
            <a:endParaRPr lang="fr-FR" dirty="0"/>
          </a:p>
          <a:p>
            <a:pPr fontAlgn="base"/>
            <a:r>
              <a:rPr lang="fr-FR" dirty="0"/>
              <a:t>BTS tertiaire...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209</Words>
  <Application>Microsoft Office PowerPoint</Application>
  <PresentationFormat>Affichage à l'écran (4:3)</PresentationFormat>
  <Paragraphs>177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ANGLAIS LLCE &amp; AMC Niveaux visés : B2 en 1ère ; C1 en terminale En 1ère : 4 h de spécialité + 2h30 de tronc commun En terminale : 6 h de spécialité + 2h de tronc commun</vt:lpstr>
      <vt:lpstr>ANGLAIS LLCE &amp; AMC</vt:lpstr>
      <vt:lpstr>LE PROGRAMME EN LLCE</vt:lpstr>
      <vt:lpstr>LE PROGRAMME EN AMC</vt:lpstr>
      <vt:lpstr>QUELS TYPES D'ACTIVITES?</vt:lpstr>
      <vt:lpstr>QUE FAIRE APRES LE BAC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ANGLAIS LLCE &amp; AMC</dc:title>
  <dc:creator>Utilisateur Windows</dc:creator>
  <cp:lastModifiedBy>Utilisateur Windows</cp:lastModifiedBy>
  <cp:revision>63</cp:revision>
  <dcterms:created xsi:type="dcterms:W3CDTF">2021-03-13T16:15:26Z</dcterms:created>
  <dcterms:modified xsi:type="dcterms:W3CDTF">2021-03-17T15:13:38Z</dcterms:modified>
</cp:coreProperties>
</file>